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6" r:id="rId5"/>
    <p:sldId id="264" r:id="rId6"/>
    <p:sldId id="265" r:id="rId7"/>
    <p:sldId id="268" r:id="rId8"/>
    <p:sldId id="263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1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A2CB1-1257-41C1-B809-8C53DE38E3D1}" type="datetimeFigureOut">
              <a:rPr lang="zh-TW" altLang="en-US" smtClean="0"/>
              <a:t>2019/1/13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6C8D5-FC43-4288-8F29-A459D10976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342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6C8D5-FC43-4288-8F29-A459D109760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23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1-7</a:t>
            </a:r>
            <a:r>
              <a:rPr lang="en-US" altLang="zh-TW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exploitation 8-23</a:t>
            </a:r>
            <a:r>
              <a:rPr lang="zh-TW" alt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exploration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6C8D5-FC43-4288-8F29-A459D109760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4285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600" dirty="0"/>
              <a:t>The Whale Optimization Algorithm</a:t>
            </a:r>
            <a:endParaRPr lang="zh-TW" altLang="en-US" sz="3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R07522641</a:t>
            </a:r>
            <a:r>
              <a:rPr lang="zh-TW" altLang="en-US" dirty="0" smtClean="0"/>
              <a:t> 機械碩一 帥見侒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233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演算法</a:t>
            </a:r>
            <a:r>
              <a:rPr lang="zh-TW" altLang="en-US" dirty="0" smtClean="0"/>
              <a:t>流程</a:t>
            </a:r>
            <a:endParaRPr lang="en-US" altLang="zh-TW" dirty="0" smtClean="0"/>
          </a:p>
          <a:p>
            <a:r>
              <a:rPr lang="zh-TW" altLang="en-US" dirty="0" smtClean="0"/>
              <a:t>測試</a:t>
            </a:r>
            <a:r>
              <a:rPr lang="zh-TW" altLang="en-US" dirty="0"/>
              <a:t>函數</a:t>
            </a:r>
            <a:endParaRPr lang="en-US" altLang="zh-TW" dirty="0"/>
          </a:p>
          <a:p>
            <a:r>
              <a:rPr lang="zh-TW" altLang="en-US" dirty="0" smtClean="0"/>
              <a:t>測試標準</a:t>
            </a:r>
            <a:endParaRPr lang="en-US" altLang="zh-TW" dirty="0" smtClean="0"/>
          </a:p>
          <a:p>
            <a:r>
              <a:rPr lang="zh-TW" altLang="en-US" dirty="0" smtClean="0"/>
              <a:t>測試結果</a:t>
            </a:r>
            <a:endParaRPr lang="en-US" altLang="zh-TW" dirty="0" smtClean="0"/>
          </a:p>
          <a:p>
            <a:r>
              <a:rPr lang="en-US" altLang="zh-TW" dirty="0" smtClean="0"/>
              <a:t>Demo</a:t>
            </a:r>
          </a:p>
          <a:p>
            <a:r>
              <a:rPr lang="zh-TW" altLang="en-US" dirty="0"/>
              <a:t>結論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182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演算法流程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692" y="148913"/>
            <a:ext cx="3980906" cy="29683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19" y="1930400"/>
            <a:ext cx="5492976" cy="4366411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4210497" y="2785418"/>
            <a:ext cx="2265803" cy="6637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目前解</a:t>
            </a:r>
            <a:endParaRPr lang="zh-TW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1804129" y="4486979"/>
            <a:ext cx="2265803" cy="6637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b="1" dirty="0" smtClean="0">
                <a:solidFill>
                  <a:srgbClr val="FF0000"/>
                </a:solidFill>
              </a:rPr>
              <a:t>目前最佳解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300" y="3117272"/>
            <a:ext cx="4152297" cy="3403121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H="1">
            <a:off x="9059500" y="609599"/>
            <a:ext cx="771787" cy="6459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9026554" y="3577960"/>
            <a:ext cx="1208015" cy="10024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90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</a:t>
            </a:r>
            <a:r>
              <a:rPr lang="zh-TW" altLang="en-US" dirty="0" smtClean="0"/>
              <a:t>函數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195" y="4193178"/>
            <a:ext cx="3138314" cy="2775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195" y="5227728"/>
            <a:ext cx="3114675" cy="2952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6195" y="4700904"/>
            <a:ext cx="3114675" cy="29663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6195" y="1664789"/>
            <a:ext cx="2550525" cy="41220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194" y="2741930"/>
            <a:ext cx="3138315" cy="42031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6194" y="2114187"/>
            <a:ext cx="3138315" cy="436268"/>
          </a:xfrm>
          <a:prstGeom prst="rect">
            <a:avLst/>
          </a:prstGeom>
        </p:spPr>
      </p:pic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251499" y="1182606"/>
            <a:ext cx="8426949" cy="444088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77334" y="6266162"/>
            <a:ext cx="3787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FEP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Fast </a:t>
            </a:r>
            <a:r>
              <a:rPr lang="en-US" altLang="zh-TW" dirty="0"/>
              <a:t>Evolutionary Programing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77334" y="5852493"/>
            <a:ext cx="6216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DE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Differential </a:t>
            </a:r>
            <a:r>
              <a:rPr lang="en-US" altLang="zh-TW" dirty="0"/>
              <a:t>evolution–a simple and efficient heuristic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315361" y="2076995"/>
            <a:ext cx="562063" cy="204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2315361" y="3059834"/>
            <a:ext cx="562063" cy="204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3902910" y="2079282"/>
            <a:ext cx="562063" cy="204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902910" y="3059834"/>
            <a:ext cx="562063" cy="204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663966" y="3062148"/>
            <a:ext cx="562063" cy="204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44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測試標準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2230582"/>
            <a:ext cx="2717030" cy="3810780"/>
          </a:xfrm>
        </p:spPr>
        <p:txBody>
          <a:bodyPr/>
          <a:lstStyle/>
          <a:p>
            <a:r>
              <a:rPr lang="en-US" altLang="zh-TW" dirty="0" smtClean="0"/>
              <a:t>WOA</a:t>
            </a:r>
          </a:p>
          <a:p>
            <a:r>
              <a:rPr lang="en-US" altLang="zh-TW" dirty="0" smtClean="0"/>
              <a:t>Iteration limit:500</a:t>
            </a:r>
          </a:p>
          <a:p>
            <a:r>
              <a:rPr lang="en-US" altLang="zh-TW" dirty="0" smtClean="0"/>
              <a:t>Population size:30</a:t>
            </a: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3394364" y="2230582"/>
            <a:ext cx="2717030" cy="3810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PSO</a:t>
            </a:r>
          </a:p>
          <a:p>
            <a:r>
              <a:rPr lang="en-US" altLang="zh-TW" dirty="0" smtClean="0"/>
              <a:t>Iteration limit:500</a:t>
            </a:r>
          </a:p>
          <a:p>
            <a:r>
              <a:rPr lang="en-US" altLang="zh-TW" dirty="0" smtClean="0"/>
              <a:t>Population size:30</a:t>
            </a:r>
          </a:p>
          <a:p>
            <a:r>
              <a:rPr lang="en-US" altLang="zh-TW" dirty="0" smtClean="0"/>
              <a:t>Cognition factor:0.5</a:t>
            </a:r>
          </a:p>
          <a:p>
            <a:r>
              <a:rPr lang="en-US" altLang="zh-TW" dirty="0" smtClean="0"/>
              <a:t>Social factor:0.5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111394" y="2230582"/>
            <a:ext cx="2717030" cy="3810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GA</a:t>
            </a:r>
          </a:p>
          <a:p>
            <a:r>
              <a:rPr lang="en-US" altLang="zh-TW" dirty="0" smtClean="0"/>
              <a:t>Iteration limit:500</a:t>
            </a:r>
          </a:p>
          <a:p>
            <a:r>
              <a:rPr lang="en-US" altLang="zh-TW" dirty="0" smtClean="0"/>
              <a:t>Population size:30</a:t>
            </a:r>
          </a:p>
          <a:p>
            <a:r>
              <a:rPr lang="en-US" altLang="zh-TW" dirty="0" smtClean="0"/>
              <a:t>Crossover rate:0.8</a:t>
            </a:r>
          </a:p>
          <a:p>
            <a:r>
              <a:rPr lang="en-US" altLang="zh-TW" dirty="0" smtClean="0"/>
              <a:t>Mutation rate:0.05</a:t>
            </a:r>
          </a:p>
          <a:p>
            <a:r>
              <a:rPr lang="en-US" altLang="zh-TW" dirty="0" smtClean="0"/>
              <a:t>Deterministic</a:t>
            </a:r>
          </a:p>
          <a:p>
            <a:r>
              <a:rPr lang="en-US" altLang="zh-TW" dirty="0" err="1" smtClean="0"/>
              <a:t>Crosstype:Convex</a:t>
            </a:r>
            <a:endParaRPr lang="en-US" altLang="zh-TW" dirty="0" smtClean="0"/>
          </a:p>
          <a:p>
            <a:r>
              <a:rPr lang="en-US" altLang="zh-TW" dirty="0" smtClean="0"/>
              <a:t>Number of cuts:1</a:t>
            </a:r>
          </a:p>
        </p:txBody>
      </p:sp>
    </p:spTree>
    <p:extLst>
      <p:ext uri="{BB962C8B-B14F-4D97-AF65-F5344CB8AC3E}">
        <p14:creationId xmlns:p14="http://schemas.microsoft.com/office/powerpoint/2010/main" val="413504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</a:t>
            </a:r>
            <a:r>
              <a:rPr lang="zh-TW" altLang="en-US" dirty="0"/>
              <a:t>結果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581497"/>
              </p:ext>
            </p:extLst>
          </p:nvPr>
        </p:nvGraphicFramePr>
        <p:xfrm>
          <a:off x="944346" y="1930400"/>
          <a:ext cx="3170456" cy="4207170"/>
        </p:xfrm>
        <a:graphic>
          <a:graphicData uri="http://schemas.openxmlformats.org/drawingml/2006/table">
            <a:tbl>
              <a:tblPr/>
              <a:tblGrid>
                <a:gridCol w="792614">
                  <a:extLst>
                    <a:ext uri="{9D8B030D-6E8A-4147-A177-3AD203B41FA5}">
                      <a16:colId xmlns:a16="http://schemas.microsoft.com/office/drawing/2014/main" val="2413363001"/>
                    </a:ext>
                  </a:extLst>
                </a:gridCol>
                <a:gridCol w="792614">
                  <a:extLst>
                    <a:ext uri="{9D8B030D-6E8A-4147-A177-3AD203B41FA5}">
                      <a16:colId xmlns:a16="http://schemas.microsoft.com/office/drawing/2014/main" val="4080697471"/>
                    </a:ext>
                  </a:extLst>
                </a:gridCol>
                <a:gridCol w="792614">
                  <a:extLst>
                    <a:ext uri="{9D8B030D-6E8A-4147-A177-3AD203B41FA5}">
                      <a16:colId xmlns:a16="http://schemas.microsoft.com/office/drawing/2014/main" val="202410317"/>
                    </a:ext>
                  </a:extLst>
                </a:gridCol>
                <a:gridCol w="792614">
                  <a:extLst>
                    <a:ext uri="{9D8B030D-6E8A-4147-A177-3AD203B41FA5}">
                      <a16:colId xmlns:a16="http://schemas.microsoft.com/office/drawing/2014/main" val="3656417608"/>
                    </a:ext>
                  </a:extLst>
                </a:gridCol>
              </a:tblGrid>
              <a:tr h="2804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WOA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PSO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250804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25.4065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3295.683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14.7196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421600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2.6256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4338.339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27.0986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053285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9.0916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4085.543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21.5318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253941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2.7491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2162.682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21.1265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650699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9.6892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5578.252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12.2126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613574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0.0157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5163.906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15.1022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10035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2.3947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2152.884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6.6814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298586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40.5843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4902.807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24.5148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054411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31.592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2165.513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15.1916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580015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0.9134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3432.078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17.9497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812458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196347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平均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12.50621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3727.769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17.61288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160008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標準差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13.87132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1225.268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5.784719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640844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最佳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0.0157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2152.884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6.6814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732002"/>
                  </a:ext>
                </a:extLst>
              </a:tr>
            </a:tbl>
          </a:graphicData>
        </a:graphic>
      </p:graphicFrame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97045"/>
            <a:ext cx="2550525" cy="4122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4" y="2235872"/>
            <a:ext cx="4667034" cy="330776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301" y="1388941"/>
            <a:ext cx="3138315" cy="42031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301" y="952673"/>
            <a:ext cx="3138315" cy="43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0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測試結果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46445"/>
              </p:ext>
            </p:extLst>
          </p:nvPr>
        </p:nvGraphicFramePr>
        <p:xfrm>
          <a:off x="920945" y="1930400"/>
          <a:ext cx="3854522" cy="4207170"/>
        </p:xfrm>
        <a:graphic>
          <a:graphicData uri="http://schemas.openxmlformats.org/drawingml/2006/table">
            <a:tbl>
              <a:tblPr/>
              <a:tblGrid>
                <a:gridCol w="950430">
                  <a:extLst>
                    <a:ext uri="{9D8B030D-6E8A-4147-A177-3AD203B41FA5}">
                      <a16:colId xmlns:a16="http://schemas.microsoft.com/office/drawing/2014/main" val="223628103"/>
                    </a:ext>
                  </a:extLst>
                </a:gridCol>
                <a:gridCol w="950430">
                  <a:extLst>
                    <a:ext uri="{9D8B030D-6E8A-4147-A177-3AD203B41FA5}">
                      <a16:colId xmlns:a16="http://schemas.microsoft.com/office/drawing/2014/main" val="3092399543"/>
                    </a:ext>
                  </a:extLst>
                </a:gridCol>
                <a:gridCol w="1003232">
                  <a:extLst>
                    <a:ext uri="{9D8B030D-6E8A-4147-A177-3AD203B41FA5}">
                      <a16:colId xmlns:a16="http://schemas.microsoft.com/office/drawing/2014/main" val="1318134551"/>
                    </a:ext>
                  </a:extLst>
                </a:gridCol>
                <a:gridCol w="950430">
                  <a:extLst>
                    <a:ext uri="{9D8B030D-6E8A-4147-A177-3AD203B41FA5}">
                      <a16:colId xmlns:a16="http://schemas.microsoft.com/office/drawing/2014/main" val="3739548960"/>
                    </a:ext>
                  </a:extLst>
                </a:gridCol>
              </a:tblGrid>
              <a:tr h="2804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WOA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PSO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GA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929377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24.5894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231.0028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11.1889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800202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73.8395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247.4228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10.2222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594768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76.9568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194.8283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10.7695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153731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53.041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222.0547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5.3252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347299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33.6493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256.6021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11.0713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154373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52.4602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221.5816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8.2619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734324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0.2725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179.4031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10.5523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110592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80.1452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22939302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8.6373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901465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45.7585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265.0534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8.2636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859508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0.0016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224.5838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9.9169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222047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0447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平均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44.0714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2294134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9.42091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083474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標準差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27.87694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6881723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1.729391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4124078"/>
                  </a:ext>
                </a:extLst>
              </a:tr>
              <a:tr h="28047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最佳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0.0016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179.4031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5.3252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99719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04937"/>
            <a:ext cx="4156741" cy="36760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992" y="2286000"/>
            <a:ext cx="4579979" cy="33179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287" y="1635125"/>
            <a:ext cx="3114675" cy="2952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6287" y="1108301"/>
            <a:ext cx="3114675" cy="29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5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pic>
        <p:nvPicPr>
          <p:cNvPr id="6" name="0C4CEE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8379" y="609600"/>
            <a:ext cx="8505597" cy="5445453"/>
          </a:xfrm>
        </p:spPr>
      </p:pic>
    </p:spTree>
    <p:extLst>
      <p:ext uri="{BB962C8B-B14F-4D97-AF65-F5344CB8AC3E}">
        <p14:creationId xmlns:p14="http://schemas.microsoft.com/office/powerpoint/2010/main" val="322551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結論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Exploitation Capability : WOA</a:t>
            </a:r>
            <a:r>
              <a:rPr lang="zh-TW" altLang="en-US" dirty="0" smtClean="0"/>
              <a:t>優於</a:t>
            </a:r>
            <a:r>
              <a:rPr lang="en-US" altLang="zh-TW" dirty="0" smtClean="0"/>
              <a:t>PSO</a:t>
            </a:r>
            <a:r>
              <a:rPr lang="zh-TW" altLang="en-US" dirty="0" smtClean="0"/>
              <a:t>與</a:t>
            </a:r>
            <a:r>
              <a:rPr lang="en-US" altLang="zh-TW" dirty="0" smtClean="0"/>
              <a:t>GA</a:t>
            </a:r>
          </a:p>
          <a:p>
            <a:r>
              <a:rPr lang="en-US" altLang="zh-TW" dirty="0" smtClean="0"/>
              <a:t>Exploration Capability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WOA</a:t>
            </a:r>
            <a:r>
              <a:rPr lang="zh-TW" altLang="en-US" dirty="0" smtClean="0"/>
              <a:t>優於</a:t>
            </a:r>
            <a:r>
              <a:rPr lang="en-US" altLang="zh-TW" dirty="0" smtClean="0"/>
              <a:t>PSO</a:t>
            </a:r>
            <a:r>
              <a:rPr lang="zh-TW" altLang="en-US" dirty="0" smtClean="0"/>
              <a:t>，與</a:t>
            </a:r>
            <a:r>
              <a:rPr lang="en-US" altLang="zh-TW" dirty="0" smtClean="0"/>
              <a:t>GA</a:t>
            </a:r>
            <a:r>
              <a:rPr lang="zh-TW" altLang="en-US" dirty="0" smtClean="0"/>
              <a:t>差不多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7278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3485</TotalTime>
  <Words>197</Words>
  <Application>Microsoft Office PowerPoint</Application>
  <PresentationFormat>寬螢幕</PresentationFormat>
  <Paragraphs>133</Paragraphs>
  <Slides>9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微軟正黑體</vt:lpstr>
      <vt:lpstr>新細明體</vt:lpstr>
      <vt:lpstr>Arial</vt:lpstr>
      <vt:lpstr>Calibri</vt:lpstr>
      <vt:lpstr>Trebuchet MS</vt:lpstr>
      <vt:lpstr>Wingdings 3</vt:lpstr>
      <vt:lpstr>多面向</vt:lpstr>
      <vt:lpstr>The Whale Optimization Algorithm</vt:lpstr>
      <vt:lpstr>大綱</vt:lpstr>
      <vt:lpstr>演算法流程</vt:lpstr>
      <vt:lpstr>測試函數</vt:lpstr>
      <vt:lpstr>測試標準</vt:lpstr>
      <vt:lpstr>測試結果</vt:lpstr>
      <vt:lpstr>測試結果</vt:lpstr>
      <vt:lpstr>Demo</vt:lpstr>
      <vt:lpstr>結論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Whale Optimization Algorithm</dc:title>
  <dc:creator>見侒 帥</dc:creator>
  <cp:lastModifiedBy>見侒 帥</cp:lastModifiedBy>
  <cp:revision>34</cp:revision>
  <dcterms:created xsi:type="dcterms:W3CDTF">2018-12-23T14:13:25Z</dcterms:created>
  <dcterms:modified xsi:type="dcterms:W3CDTF">2019-01-14T15:37:49Z</dcterms:modified>
</cp:coreProperties>
</file>